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263" r:id="rId4"/>
    <p:sldId id="295" r:id="rId5"/>
    <p:sldId id="358" r:id="rId6"/>
    <p:sldId id="363" r:id="rId7"/>
    <p:sldId id="314" r:id="rId8"/>
    <p:sldId id="348" r:id="rId9"/>
    <p:sldId id="316" r:id="rId10"/>
    <p:sldId id="322" r:id="rId11"/>
    <p:sldId id="323" r:id="rId12"/>
    <p:sldId id="329" r:id="rId13"/>
    <p:sldId id="341" r:id="rId14"/>
    <p:sldId id="343" r:id="rId15"/>
    <p:sldId id="345" r:id="rId16"/>
    <p:sldId id="360" r:id="rId17"/>
    <p:sldId id="355" r:id="rId18"/>
    <p:sldId id="356" r:id="rId19"/>
    <p:sldId id="354" r:id="rId20"/>
    <p:sldId id="362" r:id="rId21"/>
    <p:sldId id="361" r:id="rId22"/>
    <p:sldId id="350" r:id="rId23"/>
    <p:sldId id="331" r:id="rId24"/>
    <p:sldId id="333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2016" autoAdjust="0"/>
  </p:normalViewPr>
  <p:slideViewPr>
    <p:cSldViewPr snapToGrid="0">
      <p:cViewPr varScale="1">
        <p:scale>
          <a:sx n="77" d="100"/>
          <a:sy n="77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DE8A1-6525-4D8F-B34E-295277734096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F682-1D09-4982-9A28-B85CFECE9A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6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29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0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https://digital-markets-act.ec.europa.eu/gatekeepers_en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67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6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75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1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3D4A-89C7-4EC7-8BEC-A7E6DB47FC0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8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36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2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3D4A-89C7-4EC7-8BEC-A7E6DB47FC0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45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70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36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F682-1D09-4982-9A28-B85CFECE9AD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39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3D4A-89C7-4EC7-8BEC-A7E6DB47FC0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70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46CA54-C6B2-4454-8C76-4EE416676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D36EE9B-5288-459D-909B-D06D7A67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4E5DDA-33FF-4842-A990-6EC2E0C7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BBE21C-9913-4A32-8E96-35675A8A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33229B-3CA9-4451-A137-D65B9FA5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26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5FD11E-5AB3-4183-8C3A-D0344684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BBBCB8-38BF-4D23-B0B3-9EDF18778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A68664-C5FF-421E-A6E3-5E4BE47B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6CDC12-9A1D-4B73-AFD9-0D164730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55CABE-795E-49D6-AE82-08EE171E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6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C92C862-D194-4872-B827-9A48B7A6D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BCF744E-F4BD-483A-92C5-BF94BF118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2F3C36-42DB-4A16-BCB9-4CB38C87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87DCF5-03C4-451F-BFE9-98F24FA0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9AAE2C-C98C-4677-BFA9-8A142BAC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17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2636912"/>
            <a:ext cx="10972800" cy="3672408"/>
          </a:xfrm>
          <a:prstGeom prst="rect">
            <a:avLst/>
          </a:prstGeom>
        </p:spPr>
        <p:txBody>
          <a:bodyPr/>
          <a:lstStyle>
            <a:lvl1pPr marL="287993" indent="-239994">
              <a:lnSpc>
                <a:spcPts val="2933"/>
              </a:lnSpc>
              <a:spcBef>
                <a:spcPts val="0"/>
              </a:spcBef>
              <a:buClr>
                <a:srgbClr val="0556A5"/>
              </a:buClr>
              <a:buFont typeface="Arial" pitchFamily="34" charset="0"/>
              <a:buChar char="•"/>
              <a:defRPr sz="2667">
                <a:solidFill>
                  <a:srgbClr val="43515A"/>
                </a:solidFill>
              </a:defRPr>
            </a:lvl1pPr>
            <a:lvl2pPr marL="719982" indent="-239994">
              <a:lnSpc>
                <a:spcPts val="2933"/>
              </a:lnSpc>
              <a:spcBef>
                <a:spcPts val="0"/>
              </a:spcBef>
              <a:buClr>
                <a:srgbClr val="0556A5"/>
              </a:buClr>
              <a:buFont typeface="Arial" pitchFamily="34" charset="0"/>
              <a:buChar char="•"/>
              <a:defRPr sz="2667">
                <a:solidFill>
                  <a:srgbClr val="43515A"/>
                </a:solidFill>
              </a:defRPr>
            </a:lvl2pPr>
            <a:lvl3pPr marL="1103972" indent="-239994">
              <a:lnSpc>
                <a:spcPts val="2933"/>
              </a:lnSpc>
              <a:spcBef>
                <a:spcPts val="0"/>
              </a:spcBef>
              <a:buClr>
                <a:srgbClr val="0556A5"/>
              </a:buClr>
              <a:buFont typeface="Arial" pitchFamily="34" charset="0"/>
              <a:buChar char="•"/>
              <a:defRPr sz="2667">
                <a:solidFill>
                  <a:srgbClr val="43515A"/>
                </a:solidFill>
              </a:defRPr>
            </a:lvl3pPr>
            <a:lvl4pPr marL="1343966" indent="-239994">
              <a:lnSpc>
                <a:spcPts val="2933"/>
              </a:lnSpc>
              <a:spcBef>
                <a:spcPts val="0"/>
              </a:spcBef>
              <a:buClr>
                <a:srgbClr val="0556A5"/>
              </a:buClr>
              <a:buFont typeface="Arial" pitchFamily="34" charset="0"/>
              <a:buChar char="•"/>
              <a:defRPr sz="2667">
                <a:solidFill>
                  <a:srgbClr val="43515A"/>
                </a:solidFill>
              </a:defRPr>
            </a:lvl4pPr>
            <a:lvl5pPr marL="1583960" indent="-239994">
              <a:lnSpc>
                <a:spcPts val="2933"/>
              </a:lnSpc>
              <a:spcBef>
                <a:spcPts val="0"/>
              </a:spcBef>
              <a:buClr>
                <a:srgbClr val="0556A5"/>
              </a:buClr>
              <a:buFont typeface="Arial" pitchFamily="34" charset="0"/>
              <a:buChar char="•"/>
              <a:defRPr sz="2667">
                <a:solidFill>
                  <a:srgbClr val="4351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85" y="1545434"/>
            <a:ext cx="10959008" cy="101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667">
                <a:solidFill>
                  <a:srgbClr val="43515A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735627" y="562392"/>
            <a:ext cx="8660163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lang="en-US" sz="2667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735627" y="0"/>
            <a:ext cx="8660163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lang="en-US" sz="2667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0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85" y="1545434"/>
            <a:ext cx="10959008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667">
                <a:solidFill>
                  <a:srgbClr val="43515A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  <a:endParaRPr lang="hu-H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735627" y="562392"/>
            <a:ext cx="8660163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lang="en-US" sz="2667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735627" y="0"/>
            <a:ext cx="8660163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lang="en-US" sz="2667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4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7B99A6-432C-4705-9C21-5DA8ACCF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1B0C20-554C-43D5-99BD-ADC6E791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15617A-1CAA-4305-9A97-8AF4993E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E1819A-3E1F-42ED-9EAF-FF185131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BB3172-17B2-4AE2-A499-6F6D935A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06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91F5CB-3277-4553-AD2E-C5F660E0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E210AB-9895-486A-A000-DC308AF7F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FB3781-C5D7-473C-9342-BD9E4296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634638-DBE8-4A9B-86AE-60E7FE79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1841BA-F788-4A4D-A91E-E8EEC6DB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7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3295CB-9D63-499C-81FC-98B58CAE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6D21FA-B882-4058-87F8-3197CD5E8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49052FC-4B27-4E0C-837D-80D711D0A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9801D71-2911-48B9-B1CE-1F970954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1EEF4E9-82D9-497F-81FE-E63AF940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F13FAE7-F5A5-4708-80AD-65622D56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23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694B8-3C17-4F20-B975-254C9402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5395B0-168F-452A-8071-EA0786EC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AC6A587-C77A-4076-B045-0006706B2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0818E46-4505-40BC-9F52-07FC4C6AD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590577-806D-479D-B6CE-418A916EC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6F5A983-D6DA-4C11-B2F7-63130D89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7B99F65-1C8B-41C7-8F05-737A0B3D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CF108E4-276D-443F-8C08-C5F54DF8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1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AF21C-9BDE-40C1-82B8-BDAD4EA6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680E283-C19F-42D6-B66E-5BA5C001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B673134-39E7-46EF-90AA-8E04FB66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F91339F-F41A-46D0-AE29-65519E93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7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D12D5CB-2D71-4B08-B542-C0125836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25B57D9-04E2-4ED2-A5C9-08D219E8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C746804-CC3D-45DB-A3AB-896631A7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1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6988DF-32F7-4CCF-BBBB-1D25DA1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248CD1-E3AE-4E34-8F73-8FABAD63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8931FF-2E84-4977-9344-58B9DA8B9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C909EB-BC75-48E8-8364-E4969C3A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AD74BE7-7011-4EB6-BE60-3A894D71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2783C4-5EE5-4C57-988B-8289CCAC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48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D03B49-FFAB-4474-AE29-CBAC731A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C52CB67-7A51-4D7B-A0AB-4CFCC963F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095D697-62EE-44B3-B04A-F18D8660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9175609-DA3F-41C2-8929-211A2DF0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5360A6-A4C2-46A6-979B-A88ACF58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2BF336C-D90F-4BE9-9985-1C3A278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23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81500A8-534F-4214-84E2-654E1BBD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A3D810-C87F-4A43-A127-B77BFE96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4FE52B-4390-44D7-9F66-09CA0E17A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2DB8-96DD-4A08-A82D-125719D98FD3}" type="datetimeFigureOut">
              <a:rPr lang="hu-HU" smtClean="0"/>
              <a:t>2025. 10. 26.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F6D861-6FF5-4BBB-A0D6-AAAD3F66F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90CCBD-BAE0-4281-98E4-4CACFEA1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AAAA-1D60-429D-81BD-C06A84992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1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uris/liste.jsf?num=T-612/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curia.europa.eu/jcms/upload/docs/application/pdf/2024-09/cp240135en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C4EA2E-BC42-4734-A233-F5A9CF78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14" y="2503301"/>
            <a:ext cx="10162572" cy="2387600"/>
          </a:xfrm>
        </p:spPr>
        <p:txBody>
          <a:bodyPr>
            <a:noAutofit/>
          </a:bodyPr>
          <a:lstStyle/>
          <a:p>
            <a:r>
              <a:rPr lang="hu-HU" sz="4000" dirty="0">
                <a:latin typeface="Arial Black" panose="020B0A04020102020204" pitchFamily="34" charset="0"/>
              </a:rPr>
              <a:t>Gazdasági erőfölénnyel való visszaélés: digitális piacok szabályozása (DMA, DSA) a piaci erő vonatkozásában, ökoszisztémák és platformszabályozás. Az adatgazdaság versenyjogi kérdései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02E2C60-04CF-4472-8A7D-CCF3DB5FD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2016"/>
            <a:ext cx="9144000" cy="90900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Dr. Stock-Kondrát Flóra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stock.kondrat.flora@nmhh.hu</a:t>
            </a:r>
          </a:p>
        </p:txBody>
      </p:sp>
    </p:spTree>
    <p:extLst>
      <p:ext uri="{BB962C8B-B14F-4D97-AF65-F5344CB8AC3E}">
        <p14:creationId xmlns:p14="http://schemas.microsoft.com/office/powerpoint/2010/main" val="177203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661CAA-75FE-4BB1-A9E9-41C8A724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24" y="1162716"/>
            <a:ext cx="10814551" cy="5210936"/>
          </a:xfrm>
        </p:spPr>
        <p:txBody>
          <a:bodyPr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Externália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gazdasági tevékenységnek egy független félre gyakorolt hatása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Ezek sokszor nem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internalizáltak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Többtermékes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árstratégia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 kell érnie a „kritikus tömeget”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oldalt kell választania az árrugalmasság alapján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Multihoming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közvetítői szerep pénzügyi hasznosítása: tagsági vagy használati díj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1031563C-A49D-4F4A-9FB2-703D58CA6EA7}"/>
              </a:ext>
            </a:extLst>
          </p:cNvPr>
          <p:cNvGrpSpPr/>
          <p:nvPr/>
        </p:nvGrpSpPr>
        <p:grpSpPr>
          <a:xfrm>
            <a:off x="10009048" y="2319243"/>
            <a:ext cx="1338318" cy="1008225"/>
            <a:chOff x="7142578" y="3866357"/>
            <a:chExt cx="2186617" cy="1488218"/>
          </a:xfrm>
        </p:grpSpPr>
        <p:pic>
          <p:nvPicPr>
            <p:cNvPr id="5" name="Picture 4" descr="The PLM Dilemma: Which Comes First, the Processes or the System ...">
              <a:extLst>
                <a:ext uri="{FF2B5EF4-FFF2-40B4-BE49-F238E27FC236}">
                  <a16:creationId xmlns:a16="http://schemas.microsoft.com/office/drawing/2014/main" id="{A1591F3C-DFBE-47D6-9377-097246D2C2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1" t="27435" r="22887" b="4275"/>
            <a:stretch/>
          </p:blipFill>
          <p:spPr bwMode="auto">
            <a:xfrm>
              <a:off x="7142578" y="3954994"/>
              <a:ext cx="2186617" cy="1399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2F636445-619F-463C-86A5-C11CAD04A734}"/>
                </a:ext>
              </a:extLst>
            </p:cNvPr>
            <p:cNvCxnSpPr>
              <a:cxnSpLocks/>
            </p:cNvCxnSpPr>
            <p:nvPr/>
          </p:nvCxnSpPr>
          <p:spPr>
            <a:xfrm>
              <a:off x="7755038" y="3866357"/>
              <a:ext cx="740780" cy="148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8" descr="Money cash pack icon, simple style 14671530 Vector Art at Vecteezy">
            <a:extLst>
              <a:ext uri="{FF2B5EF4-FFF2-40B4-BE49-F238E27FC236}">
                <a16:creationId xmlns:a16="http://schemas.microsoft.com/office/drawing/2014/main" id="{B06B421B-5D9C-49D2-B46A-3E6ACFD5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187" r="91875">
                        <a14:foregroundMark x1="62708" y1="44479" x2="62708" y2="44479"/>
                        <a14:foregroundMark x1="79427" y1="46771" x2="79427" y2="46771"/>
                        <a14:foregroundMark x1="30208" y1="45833" x2="30208" y2="45833"/>
                        <a14:foregroundMark x1="53281" y1="41406" x2="53281" y2="41406"/>
                        <a14:foregroundMark x1="55781" y1="48906" x2="55781" y2="48906"/>
                        <a14:foregroundMark x1="91927" y1="60990" x2="91927" y2="60990"/>
                        <a14:foregroundMark x1="42135" y1="67344" x2="42135" y2="67344"/>
                        <a14:foregroundMark x1="47344" y1="72708" x2="47344" y2="72708"/>
                        <a14:foregroundMark x1="7187" y1="62917" x2="7187" y2="62917"/>
                        <a14:foregroundMark x1="34583" y1="54115" x2="34583" y2="54115"/>
                        <a14:foregroundMark x1="36510" y1="56042" x2="38021" y2="46042"/>
                        <a14:foregroundMark x1="77813" y1="56198" x2="73594" y2="52552"/>
                        <a14:foregroundMark x1="57448" y1="48906" x2="57448" y2="48906"/>
                        <a14:foregroundMark x1="42448" y1="65417" x2="42448" y2="65417"/>
                        <a14:backgroundMark x1="52500" y1="65625" x2="52500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94" y="4346447"/>
            <a:ext cx="1008225" cy="10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2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owth - Icon Growth Png, Transparent Png - kindpng">
            <a:extLst>
              <a:ext uri="{FF2B5EF4-FFF2-40B4-BE49-F238E27FC236}">
                <a16:creationId xmlns:a16="http://schemas.microsoft.com/office/drawing/2014/main" id="{669E0F0D-B6FB-4295-A456-D5012D18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2" b="89327" l="5907" r="94726">
                        <a14:foregroundMark x1="93249" y1="9977" x2="93249" y2="9977"/>
                        <a14:foregroundMark x1="12236" y1="77726" x2="12236" y2="77726"/>
                        <a14:foregroundMark x1="6118" y1="78422" x2="6118" y2="78422"/>
                        <a14:foregroundMark x1="23840" y1="83527" x2="23840" y2="83527"/>
                        <a14:foregroundMark x1="43460" y1="83991" x2="43460" y2="83991"/>
                        <a14:foregroundMark x1="58861" y1="82135" x2="58861" y2="82135"/>
                        <a14:foregroundMark x1="79958" y1="69606" x2="79958" y2="69606"/>
                        <a14:foregroundMark x1="94726" y1="6032" x2="94726" y2="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39" y="1094439"/>
            <a:ext cx="4039385" cy="36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k, coin, currency, finance, gold, money, pile icon - Download on ...">
            <a:extLst>
              <a:ext uri="{FF2B5EF4-FFF2-40B4-BE49-F238E27FC236}">
                <a16:creationId xmlns:a16="http://schemas.microsoft.com/office/drawing/2014/main" id="{F57FBCD2-927B-4D13-BA3A-B67E66ED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54" y="2875827"/>
            <a:ext cx="1825925" cy="18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B3B6D606-F5C6-48B6-A059-CE9EAA126399}"/>
              </a:ext>
            </a:extLst>
          </p:cNvPr>
          <p:cNvSpPr txBox="1"/>
          <p:nvPr/>
        </p:nvSpPr>
        <p:spPr>
          <a:xfrm>
            <a:off x="5807075" y="3105833"/>
            <a:ext cx="57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 Black" panose="020B0A04020102020204" pitchFamily="34" charset="0"/>
              </a:rPr>
              <a:t>v.</a:t>
            </a:r>
          </a:p>
        </p:txBody>
      </p:sp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66EECA64-42AD-484A-9C26-90A809133191}"/>
              </a:ext>
            </a:extLst>
          </p:cNvPr>
          <p:cNvSpPr txBox="1"/>
          <p:nvPr/>
        </p:nvSpPr>
        <p:spPr>
          <a:xfrm>
            <a:off x="2468883" y="5086452"/>
            <a:ext cx="7254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„Competition is for losers.”</a:t>
            </a:r>
            <a:br>
              <a:rPr lang="en-US" sz="3200" i="1" dirty="0"/>
            </a:br>
            <a:r>
              <a:rPr lang="en-US" sz="2400" dirty="0"/>
              <a:t>(Peter Thiel: </a:t>
            </a:r>
            <a:r>
              <a:rPr lang="en-US" sz="2400" i="1" dirty="0"/>
              <a:t>From Zero to One</a:t>
            </a:r>
            <a:r>
              <a:rPr lang="en-US" sz="3200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778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5E23CF4-F93E-47F2-993D-73EFF27CF302}"/>
              </a:ext>
            </a:extLst>
          </p:cNvPr>
          <p:cNvSpPr/>
          <p:nvPr/>
        </p:nvSpPr>
        <p:spPr>
          <a:xfrm>
            <a:off x="1528612" y="1347114"/>
            <a:ext cx="2739840" cy="1594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Kizsákmányoló jellegű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DF95603-CF0B-4CCF-9D67-A1A62A8034C3}"/>
              </a:ext>
            </a:extLst>
          </p:cNvPr>
          <p:cNvSpPr/>
          <p:nvPr/>
        </p:nvSpPr>
        <p:spPr>
          <a:xfrm>
            <a:off x="4735183" y="1347113"/>
            <a:ext cx="2739840" cy="1594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Kizáró jellegű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Thief Svg Icon Free- Robber Icon Png - Free PNG Images ID 127174 | TOPpng">
            <a:extLst>
              <a:ext uri="{FF2B5EF4-FFF2-40B4-BE49-F238E27FC236}">
                <a16:creationId xmlns:a16="http://schemas.microsoft.com/office/drawing/2014/main" id="{90DCD8F5-C3E9-4CBE-9888-1A21B2AF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9" b="97521" l="4430" r="96624">
                        <a14:foregroundMark x1="59916" y1="89050" x2="67300" y2="89050"/>
                        <a14:foregroundMark x1="65190" y1="92149" x2="70253" y2="94421"/>
                        <a14:foregroundMark x1="66667" y1="97521" x2="66667" y2="97521"/>
                        <a14:foregroundMark x1="9705" y1="43595" x2="9705" y2="43595"/>
                        <a14:foregroundMark x1="5063" y1="42149" x2="5063" y2="42149"/>
                        <a14:foregroundMark x1="14135" y1="5165" x2="16456" y2="4545"/>
                        <a14:foregroundMark x1="47679" y1="25000" x2="67300" y2="48554"/>
                        <a14:foregroundMark x1="67300" y1="48554" x2="92827" y2="31612"/>
                        <a14:foregroundMark x1="92827" y1="31612" x2="61392" y2="22727"/>
                        <a14:foregroundMark x1="61392" y1="22727" x2="46835" y2="24174"/>
                        <a14:foregroundMark x1="96624" y1="35331" x2="96624" y2="3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29" y="3085425"/>
            <a:ext cx="1065606" cy="10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ate Vector Icon Design Illustration, Gate, Gateway, Gates PNG and ...">
            <a:extLst>
              <a:ext uri="{FF2B5EF4-FFF2-40B4-BE49-F238E27FC236}">
                <a16:creationId xmlns:a16="http://schemas.microsoft.com/office/drawing/2014/main" id="{EBBA7DCF-7863-44C1-B48C-048212AD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97" y="3085423"/>
            <a:ext cx="1065606" cy="11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2D4CD54-5123-4EF9-9D41-43FEE8AC9DFE}"/>
              </a:ext>
            </a:extLst>
          </p:cNvPr>
          <p:cNvSpPr/>
          <p:nvPr/>
        </p:nvSpPr>
        <p:spPr>
          <a:xfrm>
            <a:off x="8004850" y="1347113"/>
            <a:ext cx="2739840" cy="1594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2">
                    <a:lumMod val="10000"/>
                  </a:schemeClr>
                </a:solidFill>
              </a:rPr>
              <a:t>„Elvonó jellegű”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Box, carry, carrying, man, take, taking, walking icon - Download on ...">
            <a:extLst>
              <a:ext uri="{FF2B5EF4-FFF2-40B4-BE49-F238E27FC236}">
                <a16:creationId xmlns:a16="http://schemas.microsoft.com/office/drawing/2014/main" id="{E88880F3-216D-4059-99FC-E1EBFC27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70" y="3270510"/>
            <a:ext cx="903001" cy="9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pp Store Logo, symbol, meaning, history, PNG, brand">
            <a:extLst>
              <a:ext uri="{FF2B5EF4-FFF2-40B4-BE49-F238E27FC236}">
                <a16:creationId xmlns:a16="http://schemas.microsoft.com/office/drawing/2014/main" id="{21F17B7F-27E3-4EE7-814D-635F27B1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15" y="4536396"/>
            <a:ext cx="1448647" cy="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fficial Facebook Logo - LogoDix">
            <a:extLst>
              <a:ext uri="{FF2B5EF4-FFF2-40B4-BE49-F238E27FC236}">
                <a16:creationId xmlns:a16="http://schemas.microsoft.com/office/drawing/2014/main" id="{9406091C-DAD3-42D3-914A-AB5AD1CBD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16227" r="23402" b="17850"/>
          <a:stretch/>
        </p:blipFill>
        <p:spPr bwMode="auto">
          <a:xfrm>
            <a:off x="2898532" y="4450023"/>
            <a:ext cx="1087620" cy="9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bout Amazon - Blog">
            <a:extLst>
              <a:ext uri="{FF2B5EF4-FFF2-40B4-BE49-F238E27FC236}">
                <a16:creationId xmlns:a16="http://schemas.microsoft.com/office/drawing/2014/main" id="{4357F22A-66A5-46AB-B8AF-32BE57E1C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2" b="35315"/>
          <a:stretch/>
        </p:blipFill>
        <p:spPr bwMode="auto">
          <a:xfrm>
            <a:off x="4268452" y="4728647"/>
            <a:ext cx="3322141" cy="6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BF840774-78A2-4584-B8B6-0571FBF41A7A}"/>
              </a:ext>
            </a:extLst>
          </p:cNvPr>
          <p:cNvGrpSpPr>
            <a:grpSpLocks noChangeAspect="1"/>
          </p:cNvGrpSpPr>
          <p:nvPr/>
        </p:nvGrpSpPr>
        <p:grpSpPr>
          <a:xfrm>
            <a:off x="8137615" y="4457818"/>
            <a:ext cx="2966327" cy="1255885"/>
            <a:chOff x="1481787" y="1007357"/>
            <a:chExt cx="4378697" cy="1891481"/>
          </a:xfrm>
        </p:grpSpPr>
        <p:pic>
          <p:nvPicPr>
            <p:cNvPr id="21" name="Picture 2" descr="Genius Logo">
              <a:extLst>
                <a:ext uri="{FF2B5EF4-FFF2-40B4-BE49-F238E27FC236}">
                  <a16:creationId xmlns:a16="http://schemas.microsoft.com/office/drawing/2014/main" id="{F77BE5DC-F375-4F5E-AD06-800672254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637">
              <a:off x="1481787" y="1346741"/>
              <a:ext cx="2309933" cy="121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Google Logo: valor, história, PNG">
              <a:extLst>
                <a:ext uri="{FF2B5EF4-FFF2-40B4-BE49-F238E27FC236}">
                  <a16:creationId xmlns:a16="http://schemas.microsoft.com/office/drawing/2014/main" id="{F262C297-21C6-4DFE-A8C7-00F0EE5CB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0946">
              <a:off x="2497852" y="1007357"/>
              <a:ext cx="3362632" cy="189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69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364D7F-2A01-4A29-AEB4-3C58684BC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096"/>
            <a:ext cx="9144000" cy="2387600"/>
          </a:xfrm>
        </p:spPr>
        <p:txBody>
          <a:bodyPr/>
          <a:lstStyle/>
          <a:p>
            <a:r>
              <a:rPr lang="hu-HU" dirty="0"/>
              <a:t>Google </a:t>
            </a:r>
            <a:r>
              <a:rPr lang="hu-HU" dirty="0" err="1"/>
              <a:t>Search</a:t>
            </a:r>
            <a:r>
              <a:rPr lang="hu-HU" dirty="0"/>
              <a:t> (Shopping)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C2F9A0-B3DF-42A4-B290-29183AA7B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742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T-612/17.</a:t>
            </a:r>
          </a:p>
          <a:p>
            <a:r>
              <a:rPr lang="hu-HU" dirty="0">
                <a:hlinkClick r:id="rId3"/>
              </a:rPr>
              <a:t>https://curia.europa.eu/juris/liste.jsf?num=T-612/17</a:t>
            </a:r>
            <a:r>
              <a:rPr lang="hu-HU" dirty="0"/>
              <a:t> </a:t>
            </a:r>
          </a:p>
          <a:p>
            <a:r>
              <a:rPr lang="en-US" dirty="0">
                <a:hlinkClick r:id="rId4"/>
              </a:rPr>
              <a:t>The Court of Justice upholds the fine of €2.4 billion imposed on Google for abuse of its dominant position by </a:t>
            </a:r>
            <a:r>
              <a:rPr lang="en-US" dirty="0" err="1">
                <a:hlinkClick r:id="rId4"/>
              </a:rPr>
              <a:t>favouring</a:t>
            </a:r>
            <a:r>
              <a:rPr lang="en-US" dirty="0">
                <a:hlinkClick r:id="rId4"/>
              </a:rPr>
              <a:t> its own comparison shopping service</a:t>
            </a:r>
            <a:endParaRPr lang="hu-HU" dirty="0"/>
          </a:p>
        </p:txBody>
      </p:sp>
      <p:pic>
        <p:nvPicPr>
          <p:cNvPr id="2050" name="Picture 2" descr="Google Shopping integráció | Mergado.hu">
            <a:extLst>
              <a:ext uri="{FF2B5EF4-FFF2-40B4-BE49-F238E27FC236}">
                <a16:creationId xmlns:a16="http://schemas.microsoft.com/office/drawing/2014/main" id="{D375E5B6-8448-4ED5-AAF5-B252F80D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4" y="4948238"/>
            <a:ext cx="1354666" cy="13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1139C6A7-6D7C-4CA0-83DC-B5B58456317A}"/>
              </a:ext>
            </a:extLst>
          </p:cNvPr>
          <p:cNvSpPr/>
          <p:nvPr/>
        </p:nvSpPr>
        <p:spPr>
          <a:xfrm>
            <a:off x="5449824" y="2105216"/>
            <a:ext cx="621792" cy="32673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36C8017-BE49-49EC-8058-C0B8793AEF60}"/>
              </a:ext>
            </a:extLst>
          </p:cNvPr>
          <p:cNvSpPr/>
          <p:nvPr/>
        </p:nvSpPr>
        <p:spPr>
          <a:xfrm>
            <a:off x="3493008" y="4045648"/>
            <a:ext cx="4639056" cy="99974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Európai Bizottság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2CFE0CA-706B-4E3B-BAA9-281CCEDB0B42}"/>
              </a:ext>
            </a:extLst>
          </p:cNvPr>
          <p:cNvSpPr/>
          <p:nvPr/>
        </p:nvSpPr>
        <p:spPr>
          <a:xfrm>
            <a:off x="3493008" y="2671620"/>
            <a:ext cx="4639056" cy="99974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Törvényszék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F377FB8-32DA-4D57-9F71-207AE2C8F0A1}"/>
              </a:ext>
            </a:extLst>
          </p:cNvPr>
          <p:cNvSpPr/>
          <p:nvPr/>
        </p:nvSpPr>
        <p:spPr>
          <a:xfrm>
            <a:off x="3493008" y="1068896"/>
            <a:ext cx="4639056" cy="99974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Európai Bíróság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043FC02-12B7-4ED8-9426-9A68A3BD1418}"/>
              </a:ext>
            </a:extLst>
          </p:cNvPr>
          <p:cNvSpPr txBox="1"/>
          <p:nvPr/>
        </p:nvSpPr>
        <p:spPr>
          <a:xfrm>
            <a:off x="219559" y="4083854"/>
            <a:ext cx="306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szerződések alkalmazása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101–102. cikk végrehajtásáért felelős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77CD01F-A681-45E3-AF03-A120F800F402}"/>
              </a:ext>
            </a:extLst>
          </p:cNvPr>
          <p:cNvSpPr txBox="1"/>
          <p:nvPr/>
        </p:nvSpPr>
        <p:spPr>
          <a:xfrm>
            <a:off x="393191" y="2474943"/>
            <a:ext cx="2893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Bírósági 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jogszerűség felülvizsgálata: mind a jog, mind a tények tekintetében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83308CE-9557-4593-B505-EC0E3A8B0122}"/>
              </a:ext>
            </a:extLst>
          </p:cNvPr>
          <p:cNvSpPr txBox="1"/>
          <p:nvPr/>
        </p:nvSpPr>
        <p:spPr>
          <a:xfrm>
            <a:off x="393192" y="1107103"/>
            <a:ext cx="289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Törvényszék jogi kérdésekkel kapcsolatos fellebbezései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Főtanácsnok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2C6630C-91E9-4852-8BDA-8AA56D471333}"/>
              </a:ext>
            </a:extLst>
          </p:cNvPr>
          <p:cNvSpPr txBox="1"/>
          <p:nvPr/>
        </p:nvSpPr>
        <p:spPr>
          <a:xfrm>
            <a:off x="8840365" y="4191576"/>
            <a:ext cx="2343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/>
              <a:t>2017. Június 27.</a:t>
            </a:r>
          </a:p>
          <a:p>
            <a:pPr algn="ctr"/>
            <a:r>
              <a:rPr lang="hu-HU" sz="2000" dirty="0"/>
              <a:t>Bizottság határozata</a:t>
            </a:r>
            <a:endParaRPr lang="en-US" sz="20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A111472-ED7D-4257-B488-3EBAB5AE2556}"/>
              </a:ext>
            </a:extLst>
          </p:cNvPr>
          <p:cNvSpPr txBox="1"/>
          <p:nvPr/>
        </p:nvSpPr>
        <p:spPr>
          <a:xfrm>
            <a:off x="8001321" y="2807208"/>
            <a:ext cx="379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2021</a:t>
            </a:r>
            <a:r>
              <a:rPr lang="hu-HU" sz="2000" b="1" dirty="0"/>
              <a:t>. szeptember</a:t>
            </a:r>
            <a:endParaRPr lang="en-US" sz="2000" b="1" dirty="0"/>
          </a:p>
          <a:p>
            <a:pPr algn="ctr"/>
            <a:r>
              <a:rPr lang="hu-HU" sz="2000" dirty="0"/>
              <a:t>A Bizottság határozatát helybenhagyta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A07A56C-B3A6-4BA1-92C4-47D9BCE4637F}"/>
              </a:ext>
            </a:extLst>
          </p:cNvPr>
          <p:cNvSpPr txBox="1"/>
          <p:nvPr/>
        </p:nvSpPr>
        <p:spPr>
          <a:xfrm>
            <a:off x="8191372" y="1214825"/>
            <a:ext cx="3795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/>
              <a:t>2024. szeptember</a:t>
            </a:r>
            <a:endParaRPr lang="en-US" sz="2000" b="1" dirty="0"/>
          </a:p>
          <a:p>
            <a:pPr algn="ctr"/>
            <a:r>
              <a:rPr lang="hu-HU" sz="2000" dirty="0"/>
              <a:t>Elutasította a Google fellebbezését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A73F049-9C1D-4AB4-B158-218C853D008D}"/>
              </a:ext>
            </a:extLst>
          </p:cNvPr>
          <p:cNvSpPr txBox="1"/>
          <p:nvPr/>
        </p:nvSpPr>
        <p:spPr>
          <a:xfrm>
            <a:off x="3748149" y="5591476"/>
            <a:ext cx="40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2010: EC </a:t>
            </a:r>
            <a:r>
              <a:rPr lang="hu-HU" b="1" dirty="0"/>
              <a:t>hivatalos vizsgálatának kezdete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0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FEE667-7FE5-4B4E-A2BC-1C6C7D82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D61036-578C-42D3-8B69-34559158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0"/>
            <a:ext cx="10668000" cy="575667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1C063AC-740F-412E-9278-F00AD893A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53" y="5835650"/>
            <a:ext cx="7743825" cy="95250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B4AF2765-07F9-4862-87D5-823E24F6785F}"/>
              </a:ext>
            </a:extLst>
          </p:cNvPr>
          <p:cNvSpPr/>
          <p:nvPr/>
        </p:nvSpPr>
        <p:spPr>
          <a:xfrm>
            <a:off x="1473200" y="1320800"/>
            <a:ext cx="8957733" cy="284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78E8D03-94F3-412C-A195-26555CD27540}"/>
              </a:ext>
            </a:extLst>
          </p:cNvPr>
          <p:cNvSpPr/>
          <p:nvPr/>
        </p:nvSpPr>
        <p:spPr>
          <a:xfrm>
            <a:off x="1638300" y="5891608"/>
            <a:ext cx="8957733" cy="915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7F4F35EB-1CCF-414E-B513-0E227D364DC6}"/>
              </a:ext>
            </a:extLst>
          </p:cNvPr>
          <p:cNvSpPr/>
          <p:nvPr/>
        </p:nvSpPr>
        <p:spPr>
          <a:xfrm rot="2129828">
            <a:off x="5423943" y="5728098"/>
            <a:ext cx="330200" cy="7874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BFACAF1B-37B4-425C-8ADD-2FC07E59E52C}"/>
              </a:ext>
            </a:extLst>
          </p:cNvPr>
          <p:cNvSpPr/>
          <p:nvPr/>
        </p:nvSpPr>
        <p:spPr>
          <a:xfrm rot="4550772">
            <a:off x="4771051" y="4311077"/>
            <a:ext cx="330200" cy="7874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83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023A67-11F1-4DC2-B130-6908376A6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DMA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A9700C-884F-4AC1-BDD1-42553AAF3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37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B8929ED-F02C-475B-8BF4-C73F6C912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28732"/>
            <a:ext cx="10972800" cy="5554928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versenyképes és tisztességes digitális ágazat garantálása, amely lehetővé teszi az innovatív digitális vállalkozások növekedését és biztosítja a felhasználók biztonságát az interneten.</a:t>
            </a:r>
          </a:p>
          <a:p>
            <a:r>
              <a:rPr lang="hu-HU" sz="2000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Kapuőr vállalkozások:</a:t>
            </a:r>
          </a:p>
          <a:p>
            <a:pPr marL="715415" indent="-239178"/>
            <a:r>
              <a:rPr lang="hu-HU" sz="2000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jelentős hatást gyakorol a belső piacra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min. 7,5 milliárd EUR éves forgalom (elmúlt 3 pénzügyi év) / piaci értéke a legutóbbi pénzügyi évben legalább 75 milliárd EUR volt + legalább három tagállamban</a:t>
            </a:r>
          </a:p>
          <a:p>
            <a:pPr marL="715415" indent="-239178"/>
            <a:r>
              <a:rPr lang="hu-HU" sz="2000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olyan alapvető platformszolgáltatást, amely fontos kapuként szolgál az üzleti felhasználók számára a végfelhasználók eléréséhez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havonta min. 45 millió uniós aktív végfelhasználóval + évente min. 10 000 aktív üzleti felhasználó, </a:t>
            </a: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</a:p>
          <a:p>
            <a:pPr marL="715415" indent="-239178"/>
            <a:r>
              <a:rPr lang="hu-HU" sz="2000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megszilárdult és tartós pozíciót élvez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működése során, vagy a közeljövőben várhatóan ilyen pozícióra tesz szert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b) pontja szerinti küszöbértékek az elmúlt három pénzügyi év mindegyikében teljesültek</a:t>
            </a:r>
          </a:p>
          <a:p>
            <a:r>
              <a:rPr lang="hu-HU" sz="2000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Alapvető platformszolgáltatások: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piacterek, alkalmazásboltok, keresőmotorok, közösségi média, felhőszolgáltatások, reklámok</a:t>
            </a:r>
          </a:p>
          <a:p>
            <a:endParaRPr lang="hu-HU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2A8F322-59CE-4791-98BE-B27A1034AD8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23392" y="359684"/>
            <a:ext cx="8660163" cy="54868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rial Black" panose="020B0A04020102020204" pitchFamily="34" charset="0"/>
              </a:rPr>
              <a:t>DMA – Digital </a:t>
            </a:r>
            <a:r>
              <a:rPr lang="hu-H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Markets</a:t>
            </a:r>
            <a:r>
              <a:rPr lang="hu-H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hu-H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Act</a:t>
            </a:r>
            <a:endParaRPr lang="hu-H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7300683-D801-47D5-8A95-B1EA41F43C43}"/>
              </a:ext>
            </a:extLst>
          </p:cNvPr>
          <p:cNvSpPr txBox="1"/>
          <p:nvPr/>
        </p:nvSpPr>
        <p:spPr>
          <a:xfrm>
            <a:off x="1391478" y="3140969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955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30AB77C-28B4-4AD7-9EA0-CF35E77B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E5D398-0602-46DE-89C8-6C09A9EC4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AFB06F-5101-4A20-B2B7-3F23FF4F13D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25000" lnSpcReduction="20000"/>
          </a:bodyPr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BBE99F9-032C-4138-92A8-CAC5E6C00B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832419-C718-4F7B-82F8-D1F8D6FA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4" y="131251"/>
            <a:ext cx="10411833" cy="65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12A8F322-59CE-4791-98BE-B27A1034AD8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36139" y="309618"/>
            <a:ext cx="8660163" cy="54868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rial Black" panose="020B0A04020102020204" pitchFamily="34" charset="0"/>
              </a:rPr>
              <a:t>DMA – A kapuőröknek…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7300683-D801-47D5-8A95-B1EA41F43C43}"/>
              </a:ext>
            </a:extLst>
          </p:cNvPr>
          <p:cNvSpPr txBox="1"/>
          <p:nvPr/>
        </p:nvSpPr>
        <p:spPr>
          <a:xfrm>
            <a:off x="1391478" y="3140969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355B7DF-E14F-4F83-9A8A-FAACC02DFF33}"/>
              </a:ext>
            </a:extLst>
          </p:cNvPr>
          <p:cNvSpPr txBox="1"/>
          <p:nvPr/>
        </p:nvSpPr>
        <p:spPr>
          <a:xfrm>
            <a:off x="623392" y="966306"/>
            <a:ext cx="5472608" cy="492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hu-HU" sz="2400" b="1" dirty="0">
                <a:solidFill>
                  <a:srgbClr val="6CD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endParaRPr lang="hu-HU" sz="1867" b="1" dirty="0">
              <a:solidFill>
                <a:srgbClr val="6CD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bizonyos helyzetekben lehetővé kell tenniük harmadik felek számára, hogy együttműködjenek a kapuőr szolgáltatásaival;</a:t>
            </a:r>
          </a:p>
          <a:p>
            <a:pPr marL="228594" indent="-22859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lehetővé kell tenniük üzleti felhasználóik számára, hogy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hozzáférjenek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 a kapuőr platformjának használata során keletkezett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adatokhoz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indent="-22859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lehetővé kell tenniük üzleti felhasználóik számára, hogy a kapuőr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platformján kívül népszerűsítsék termékkínálatukat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és szerződést kössenek ügyfeleikkel;</a:t>
            </a:r>
          </a:p>
          <a:p>
            <a:pPr marL="228594" indent="-22859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eszközöket és információkat biztosítanak a platformjukon hirdető vállalkozások számára, hogy a kapuőr által üzemeltetett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hirdetéseik független ellenőrzését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 elvégezhessék.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5B3CB38-F389-4F38-BD8C-98B12FB17A99}"/>
              </a:ext>
            </a:extLst>
          </p:cNvPr>
          <p:cNvSpPr txBox="1"/>
          <p:nvPr/>
        </p:nvSpPr>
        <p:spPr>
          <a:xfrm>
            <a:off x="6384033" y="858298"/>
            <a:ext cx="5472608" cy="573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NOT</a:t>
            </a:r>
          </a:p>
          <a:p>
            <a:pPr marL="228594" indent="-22859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a kapuőr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szolgáltatásait és termékeit kedvezőbben kezelni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a rangsorolásban, mint a platformon harmadik felek hasonló ajánlatait;</a:t>
            </a:r>
          </a:p>
          <a:p>
            <a:pPr marL="228594" indent="-22859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követhetik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a végfelhasználókat a kapuőr alapvető platformszolgáltatásán kívül, hogy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beleegyezés nélkül célzott reklámot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célozzanak;</a:t>
            </a:r>
          </a:p>
          <a:p>
            <a:pPr marL="228594" indent="-22859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nem akadályozhatják meg a fejlesztőket abban, hogy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harmadik fél fizetési platformjait használják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 az alkalmazások értékesítéséhez;</a:t>
            </a:r>
          </a:p>
          <a:p>
            <a:pPr marL="228594" indent="-22859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felhasználók személyes adatainak célzott reklámozás céljából történő feldolgozása, 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kivéve, ha a hozzájárulás megadása megtörtént;</a:t>
            </a:r>
          </a:p>
          <a:p>
            <a:pPr marL="228594" indent="-22859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bizonyos </a:t>
            </a:r>
            <a:r>
              <a:rPr lang="hu-HU" sz="1867" b="1" dirty="0">
                <a:solidFill>
                  <a:srgbClr val="3BA2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szoftveralkalmazások előtelepítése</a:t>
            </a:r>
            <a:r>
              <a:rPr lang="hu-HU" sz="1867" dirty="0">
                <a:latin typeface="Arial" panose="020B0604020202020204" pitchFamily="34" charset="0"/>
                <a:cs typeface="Arial" panose="020B0604020202020204" pitchFamily="34" charset="0"/>
              </a:rPr>
              <a:t>, illetve annak megakadályozása, hogy a felhasználók könnyen eltávolíthassák azokat.</a:t>
            </a:r>
          </a:p>
        </p:txBody>
      </p:sp>
    </p:spTree>
    <p:extLst>
      <p:ext uri="{BB962C8B-B14F-4D97-AF65-F5344CB8AC3E}">
        <p14:creationId xmlns:p14="http://schemas.microsoft.com/office/powerpoint/2010/main" val="30748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A28FDA-48C1-4565-8A1A-C6F292F28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Gazdasági erőfölény (teaser)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E358CB1-C510-455B-9224-717EB392B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86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39189EB8-BA9C-4ECE-9D49-879DD3569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01600"/>
              </p:ext>
            </p:extLst>
          </p:nvPr>
        </p:nvGraphicFramePr>
        <p:xfrm>
          <a:off x="495300" y="429048"/>
          <a:ext cx="11201400" cy="624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2053120485"/>
                    </a:ext>
                  </a:extLst>
                </a:gridCol>
                <a:gridCol w="3363384">
                  <a:extLst>
                    <a:ext uri="{9D8B030D-6E8A-4147-A177-3AD203B41FA5}">
                      <a16:colId xmlns:a16="http://schemas.microsoft.com/office/drawing/2014/main" val="2747146571"/>
                    </a:ext>
                  </a:extLst>
                </a:gridCol>
                <a:gridCol w="2237316">
                  <a:extLst>
                    <a:ext uri="{9D8B030D-6E8A-4147-A177-3AD203B41FA5}">
                      <a16:colId xmlns:a16="http://schemas.microsoft.com/office/drawing/2014/main" val="9782091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132489060"/>
                    </a:ext>
                  </a:extLst>
                </a:gridCol>
              </a:tblGrid>
              <a:tr h="578862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rPr sz="1600"/>
                        <a:t>Versenyjogi eset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rPr sz="1600"/>
                        <a:t>Az ügy lényege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rPr sz="1600"/>
                        <a:t>Kapcsolódó DMA cikk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rPr sz="1600"/>
                        <a:t>DMA rendelkezés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56588"/>
                  </a:ext>
                </a:extLst>
              </a:tr>
              <a:tr h="644929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Facebook (Meta) adat-összekapcsolási ügy (Németország,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hu-HU" sz="1600" noProof="0" dirty="0"/>
                        <a:t>Felhasználói adatok kombinálása különböző szolgáltatások között a felhasználó beleegyezése nélkül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5. cikk (2)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különböző szolgáltatások közötti adatösszekapcsoláshoz a felhasználó beleegyezése szükséges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569567"/>
                  </a:ext>
                </a:extLst>
              </a:tr>
              <a:tr h="857377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Apple vs. Spotify (folyamatban)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Az alkalmazásfejlesztők korlátozása abban, hogy alternatív fizetési módokat használjanak vagy reklámozzanak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5. cikk (4)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kapuőröknek engedélyezniük kell az alternatív csatornák használatát és reklámozását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21192"/>
                  </a:ext>
                </a:extLst>
              </a:tr>
              <a:tr h="644929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Android-ügy (Google,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Google-szolgáltatások (pl. Chrome, Keresés) összekapcsolása az Android-licenceléssel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5. cikk (9) és 6. cikk (3)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Tilos a szolgáltatások összekapcsolása; a felhasználóknak lehetővé kell tenni az eltávolítást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16214"/>
                  </a:ext>
                </a:extLst>
              </a:tr>
              <a:tr h="796926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Amazon piactér-vizsgálatok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Az üzleti felhasználók nem nyilvános adatainak felhasználása a velük való versenyhez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6. cikk (2)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Tilos harmadik felek üzleti adatainak felhasználása versenycélokra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284347"/>
                  </a:ext>
                </a:extLst>
              </a:tr>
              <a:tr h="578862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Microsoft Internet Explorer 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böngésző csomagban való értékesítése a Windows operációs rendszerrel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6. cikk (3)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felhasználóknak lehetővé kell tenni az előtelepített alkalmazások eltávolítását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58926"/>
                  </a:ext>
                </a:extLst>
              </a:tr>
              <a:tr h="578862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Google Shopping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A Google saját szolgáltatásainak előnyben részesítése a keresési találatokban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/>
                        <a:t>6. cikk (5) bekezdés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600" dirty="0" err="1"/>
                        <a:t>Tilos</a:t>
                      </a:r>
                      <a:r>
                        <a:rPr sz="1600" dirty="0"/>
                        <a:t> a </a:t>
                      </a:r>
                      <a:r>
                        <a:rPr sz="1600" dirty="0" err="1"/>
                        <a:t>saját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szolgáltatások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előnyben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részesítése</a:t>
                      </a:r>
                      <a:r>
                        <a:rPr sz="1600" dirty="0"/>
                        <a:t> a </a:t>
                      </a:r>
                      <a:r>
                        <a:rPr sz="1600" dirty="0" err="1"/>
                        <a:t>rangsorolásban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9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7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849832-6564-4B1E-A1FD-35346BDCD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DSA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780DE51-F54F-4428-BDDE-364ADD445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35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1">
            <a:extLst>
              <a:ext uri="{FF2B5EF4-FFF2-40B4-BE49-F238E27FC236}">
                <a16:creationId xmlns:a16="http://schemas.microsoft.com/office/drawing/2014/main" id="{4A6A5310-A881-4115-BF44-BEA6FECE0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009" y="1124744"/>
            <a:ext cx="10957983" cy="5376597"/>
          </a:xfrm>
        </p:spPr>
        <p:txBody>
          <a:bodyPr>
            <a:norm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VLOP =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online platform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VLOSE =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33. Cikk (1) Ez a szakasz azokra az online platformokra és online keresőprogramokra alkalmazandó, amelyek </a:t>
            </a:r>
            <a:r>
              <a:rPr lang="hu-H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átlagosan legalább 45 millió, a szolgáltatást aktívan igénybe vevővel rendelkeznek az Unióban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és amelyeket a (4) bekezdéssel összhangban online óriásplatformnak vagy nagyon népszerű online keresőprogramoknak </a:t>
            </a: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minősítettek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E1F4A4-9BC3-444B-99E4-6264D2DCA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04425C70-883D-402B-9F4B-2BE3D55EA0C3}"/>
              </a:ext>
            </a:extLst>
          </p:cNvPr>
          <p:cNvSpPr txBox="1">
            <a:spLocks/>
          </p:cNvSpPr>
          <p:nvPr/>
        </p:nvSpPr>
        <p:spPr>
          <a:xfrm>
            <a:off x="617008" y="727049"/>
            <a:ext cx="9601068" cy="576064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marL="0" indent="0" algn="l" defTabSz="91440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667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>
                <a:solidFill>
                  <a:schemeClr val="tx1"/>
                </a:solidFill>
                <a:latin typeface="Arial Black" panose="020B0A04020102020204" pitchFamily="34" charset="0"/>
              </a:rPr>
              <a:t>VLOPSE fogalma</a:t>
            </a:r>
          </a:p>
        </p:txBody>
      </p:sp>
    </p:spTree>
    <p:extLst>
      <p:ext uri="{BB962C8B-B14F-4D97-AF65-F5344CB8AC3E}">
        <p14:creationId xmlns:p14="http://schemas.microsoft.com/office/powerpoint/2010/main" val="16026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23F1D96E-4F3F-4C25-8334-30D69371A2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11423" y="339013"/>
            <a:ext cx="9069100" cy="548680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Közvetítő szolgáltatások, rendszere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63688D2F-B4CD-478D-9315-EFED01C386DC}"/>
              </a:ext>
            </a:extLst>
          </p:cNvPr>
          <p:cNvGrpSpPr/>
          <p:nvPr/>
        </p:nvGrpSpPr>
        <p:grpSpPr>
          <a:xfrm>
            <a:off x="911423" y="1220755"/>
            <a:ext cx="10445303" cy="4776532"/>
            <a:chOff x="683567" y="915566"/>
            <a:chExt cx="7833977" cy="3582399"/>
          </a:xfrm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7BE48C2-0373-4389-974A-1B7AF3922B26}"/>
                </a:ext>
              </a:extLst>
            </p:cNvPr>
            <p:cNvSpPr/>
            <p:nvPr/>
          </p:nvSpPr>
          <p:spPr>
            <a:xfrm>
              <a:off x="683567" y="915566"/>
              <a:ext cx="7830201" cy="85691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02C85628-287E-428A-A33D-AF931D46A2C0}"/>
                </a:ext>
              </a:extLst>
            </p:cNvPr>
            <p:cNvSpPr/>
            <p:nvPr/>
          </p:nvSpPr>
          <p:spPr>
            <a:xfrm>
              <a:off x="687344" y="1883435"/>
              <a:ext cx="7830200" cy="54251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EB4A2C35-47B4-4470-9E19-35AA9C8ADC5B}"/>
                </a:ext>
              </a:extLst>
            </p:cNvPr>
            <p:cNvSpPr/>
            <p:nvPr/>
          </p:nvSpPr>
          <p:spPr>
            <a:xfrm>
              <a:off x="683568" y="2647016"/>
              <a:ext cx="7830200" cy="542516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26DE38BF-822D-426D-A622-02CC04937295}"/>
                </a:ext>
              </a:extLst>
            </p:cNvPr>
            <p:cNvSpPr/>
            <p:nvPr/>
          </p:nvSpPr>
          <p:spPr>
            <a:xfrm>
              <a:off x="683567" y="3955449"/>
              <a:ext cx="7830199" cy="54251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A1005178-004A-420A-ACC8-27D2AA10179D}"/>
                </a:ext>
              </a:extLst>
            </p:cNvPr>
            <p:cNvSpPr/>
            <p:nvPr/>
          </p:nvSpPr>
          <p:spPr>
            <a:xfrm>
              <a:off x="683568" y="3289998"/>
              <a:ext cx="7830200" cy="54251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C360E58C-B0B7-450A-988D-0FBB53CA0A1A}"/>
              </a:ext>
            </a:extLst>
          </p:cNvPr>
          <p:cNvGrpSpPr/>
          <p:nvPr/>
        </p:nvGrpSpPr>
        <p:grpSpPr>
          <a:xfrm>
            <a:off x="719403" y="1220755"/>
            <a:ext cx="10632288" cy="4776531"/>
            <a:chOff x="252990" y="843558"/>
            <a:chExt cx="7974216" cy="3276364"/>
          </a:xfrm>
          <a:gradFill>
            <a:gsLst>
              <a:gs pos="29000">
                <a:srgbClr val="255BB5"/>
              </a:gs>
              <a:gs pos="100000">
                <a:srgbClr val="E80677">
                  <a:alpha val="50980"/>
                </a:srgbClr>
              </a:gs>
              <a:gs pos="88000">
                <a:srgbClr val="EF8F00"/>
              </a:gs>
              <a:gs pos="7000">
                <a:srgbClr val="7030A0"/>
              </a:gs>
              <a:gs pos="58000">
                <a:schemeClr val="accent4">
                  <a:lumMod val="60000"/>
                  <a:lumOff val="40000"/>
                </a:schemeClr>
              </a:gs>
              <a:gs pos="76000">
                <a:srgbClr val="FFC000">
                  <a:alpha val="66000"/>
                </a:srgbClr>
              </a:gs>
            </a:gsLst>
            <a:lin ang="5400000" scaled="1"/>
          </a:gradFill>
        </p:grpSpPr>
        <p:sp>
          <p:nvSpPr>
            <p:cNvPr id="5" name="Háromszög 4">
              <a:extLst>
                <a:ext uri="{FF2B5EF4-FFF2-40B4-BE49-F238E27FC236}">
                  <a16:creationId xmlns:a16="http://schemas.microsoft.com/office/drawing/2014/main" id="{1B7CD873-549D-4CA6-BF89-9A1A2B1F2ADE}"/>
                </a:ext>
              </a:extLst>
            </p:cNvPr>
            <p:cNvSpPr/>
            <p:nvPr/>
          </p:nvSpPr>
          <p:spPr>
            <a:xfrm>
              <a:off x="617238" y="843558"/>
              <a:ext cx="4674841" cy="32763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E73B4E22-71E6-4BE7-BB01-FEDC045772E4}"/>
                </a:ext>
              </a:extLst>
            </p:cNvPr>
            <p:cNvSpPr/>
            <p:nvPr/>
          </p:nvSpPr>
          <p:spPr>
            <a:xfrm>
              <a:off x="397005" y="1627273"/>
              <a:ext cx="7830199" cy="15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D99C2BC2-ECDF-4FE6-9183-CCED90AC7A99}"/>
                </a:ext>
              </a:extLst>
            </p:cNvPr>
            <p:cNvSpPr/>
            <p:nvPr/>
          </p:nvSpPr>
          <p:spPr>
            <a:xfrm>
              <a:off x="1403647" y="2275345"/>
              <a:ext cx="2683705" cy="15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64D6E3B5-1847-412C-A2B8-336D5C6D17A1}"/>
                </a:ext>
              </a:extLst>
            </p:cNvPr>
            <p:cNvSpPr/>
            <p:nvPr/>
          </p:nvSpPr>
          <p:spPr>
            <a:xfrm>
              <a:off x="252990" y="2923904"/>
              <a:ext cx="7974216" cy="165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D36DEA9D-D710-4DB4-B1FB-2AC6C8688C9D}"/>
                </a:ext>
              </a:extLst>
            </p:cNvPr>
            <p:cNvSpPr/>
            <p:nvPr/>
          </p:nvSpPr>
          <p:spPr>
            <a:xfrm>
              <a:off x="397006" y="3495776"/>
              <a:ext cx="7830198" cy="165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églalap 15">
            <a:extLst>
              <a:ext uri="{FF2B5EF4-FFF2-40B4-BE49-F238E27FC236}">
                <a16:creationId xmlns:a16="http://schemas.microsoft.com/office/drawing/2014/main" id="{2ECCEE37-A9A0-4BA3-83F3-2D253E8838C1}"/>
              </a:ext>
            </a:extLst>
          </p:cNvPr>
          <p:cNvSpPr/>
          <p:nvPr/>
        </p:nvSpPr>
        <p:spPr>
          <a:xfrm rot="19610836">
            <a:off x="5979338" y="577620"/>
            <a:ext cx="227013" cy="630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07B55B86-1C5A-4A5D-847A-774A65B4E81B}"/>
              </a:ext>
            </a:extLst>
          </p:cNvPr>
          <p:cNvSpPr/>
          <p:nvPr/>
        </p:nvSpPr>
        <p:spPr>
          <a:xfrm rot="1989175">
            <a:off x="2436912" y="577625"/>
            <a:ext cx="227013" cy="630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B6239FA-F308-490B-B22C-F840A61CC3CC}"/>
              </a:ext>
            </a:extLst>
          </p:cNvPr>
          <p:cNvSpPr txBox="1"/>
          <p:nvPr/>
        </p:nvSpPr>
        <p:spPr>
          <a:xfrm>
            <a:off x="5231904" y="1496457"/>
            <a:ext cx="387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óriásplatform</a:t>
            </a:r>
          </a:p>
          <a:p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Nagyon népszerű online keresőprogram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3186B2B-E1B6-4ACE-BB5E-998FFF6E6FF4}"/>
              </a:ext>
            </a:extLst>
          </p:cNvPr>
          <p:cNvSpPr txBox="1"/>
          <p:nvPr/>
        </p:nvSpPr>
        <p:spPr>
          <a:xfrm>
            <a:off x="6146863" y="2749111"/>
            <a:ext cx="4833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platform (nem </a:t>
            </a:r>
            <a:r>
              <a:rPr lang="hu-H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vagy kisvállalkozás)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C72A9C0-356B-4D1D-A51B-0C0890807E4F}"/>
              </a:ext>
            </a:extLst>
          </p:cNvPr>
          <p:cNvSpPr txBox="1"/>
          <p:nvPr/>
        </p:nvSpPr>
        <p:spPr>
          <a:xfrm>
            <a:off x="6614592" y="3693262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Tárhelyszolgáltatás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91E334B-CF68-4861-91A6-620F67BFEB99}"/>
              </a:ext>
            </a:extLst>
          </p:cNvPr>
          <p:cNvSpPr txBox="1"/>
          <p:nvPr/>
        </p:nvSpPr>
        <p:spPr>
          <a:xfrm>
            <a:off x="7283323" y="4563675"/>
            <a:ext cx="3209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Közvetítő szolgáltatások (3 típus)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F5767EE-8117-4D93-993B-755B531966D1}"/>
              </a:ext>
            </a:extLst>
          </p:cNvPr>
          <p:cNvSpPr txBox="1"/>
          <p:nvPr/>
        </p:nvSpPr>
        <p:spPr>
          <a:xfrm>
            <a:off x="7607815" y="5450943"/>
            <a:ext cx="3827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Információs társadalom szolgáltatása</a:t>
            </a:r>
          </a:p>
        </p:txBody>
      </p:sp>
    </p:spTree>
    <p:extLst>
      <p:ext uri="{BB962C8B-B14F-4D97-AF65-F5344CB8AC3E}">
        <p14:creationId xmlns:p14="http://schemas.microsoft.com/office/powerpoint/2010/main" val="32044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53E027B4-51D8-4076-A3A9-CA0551E6D96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5413" y="636585"/>
            <a:ext cx="8660163" cy="548680"/>
          </a:xfrm>
        </p:spPr>
        <p:txBody>
          <a:bodyPr>
            <a:normAutofit fontScale="25000" lnSpcReduction="20000"/>
          </a:bodyPr>
          <a:lstStyle/>
          <a:p>
            <a:r>
              <a:rPr lang="hu-HU" sz="1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DSA célja, fő szabályozási területek</a:t>
            </a:r>
            <a:endParaRPr lang="en-US" sz="1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466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72B0BC2C-EB65-4789-B6E4-CF4921F29435}"/>
              </a:ext>
            </a:extLst>
          </p:cNvPr>
          <p:cNvSpPr txBox="1">
            <a:spLocks/>
          </p:cNvSpPr>
          <p:nvPr/>
        </p:nvSpPr>
        <p:spPr>
          <a:xfrm>
            <a:off x="1117600" y="1566862"/>
            <a:ext cx="14197875" cy="11603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F5DE2D3-8ADF-4E1D-B6E1-E62CC7031CF6}"/>
              </a:ext>
            </a:extLst>
          </p:cNvPr>
          <p:cNvSpPr/>
          <p:nvPr/>
        </p:nvSpPr>
        <p:spPr>
          <a:xfrm>
            <a:off x="815413" y="1495357"/>
            <a:ext cx="2976331" cy="12204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TARTALOM-MODERÁLÁS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41A79BB-E3E7-4487-A85B-7F6D61031680}"/>
              </a:ext>
            </a:extLst>
          </p:cNvPr>
          <p:cNvSpPr/>
          <p:nvPr/>
        </p:nvSpPr>
        <p:spPr>
          <a:xfrm>
            <a:off x="815413" y="2715818"/>
            <a:ext cx="2976331" cy="25638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Moderálással kapcsolatos vitarendezés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Megfelelési folyamat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8D558A6-395E-438F-8A32-0D051674F03E}"/>
              </a:ext>
            </a:extLst>
          </p:cNvPr>
          <p:cNvSpPr/>
          <p:nvPr/>
        </p:nvSpPr>
        <p:spPr>
          <a:xfrm>
            <a:off x="4607835" y="1495357"/>
            <a:ext cx="2976331" cy="1220460"/>
          </a:xfrm>
          <a:prstGeom prst="rect">
            <a:avLst/>
          </a:pr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KOCZKÁZAT-MENEDZSMENT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ABF0B31-BB19-4DB0-A6FC-542ED5BEB1DF}"/>
              </a:ext>
            </a:extLst>
          </p:cNvPr>
          <p:cNvSpPr/>
          <p:nvPr/>
        </p:nvSpPr>
        <p:spPr>
          <a:xfrm>
            <a:off x="4607835" y="2715818"/>
            <a:ext cx="2953443" cy="2563897"/>
          </a:xfrm>
          <a:prstGeom prst="rect">
            <a:avLst/>
          </a:prstGeom>
          <a:solidFill>
            <a:srgbClr val="D2F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Kialakítás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Kockázat-értékelés és kezelés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D91740D0-FBA3-4FD8-B645-AE5AA9BB19CD}"/>
              </a:ext>
            </a:extLst>
          </p:cNvPr>
          <p:cNvSpPr/>
          <p:nvPr/>
        </p:nvSpPr>
        <p:spPr>
          <a:xfrm>
            <a:off x="8400256" y="1524019"/>
            <a:ext cx="2976331" cy="12204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ÁTLÁTHATÓSÁG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0C822E9-5DBF-4F5D-9497-96B31A7B3F58}"/>
              </a:ext>
            </a:extLst>
          </p:cNvPr>
          <p:cNvSpPr/>
          <p:nvPr/>
        </p:nvSpPr>
        <p:spPr>
          <a:xfrm>
            <a:off x="8400256" y="2744481"/>
            <a:ext cx="2976331" cy="2563897"/>
          </a:xfrm>
          <a:prstGeom prst="rect">
            <a:avLst/>
          </a:prstGeom>
          <a:solidFill>
            <a:srgbClr val="D6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Jelentések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Archívumok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adathozzáférés</a:t>
            </a:r>
          </a:p>
        </p:txBody>
      </p:sp>
    </p:spTree>
    <p:extLst>
      <p:ext uri="{BB962C8B-B14F-4D97-AF65-F5344CB8AC3E}">
        <p14:creationId xmlns:p14="http://schemas.microsoft.com/office/powerpoint/2010/main" val="2700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B0C600-8467-466B-B264-CA0A0897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Kiinduló pontunk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3DDDDD-9302-4725-B2C0-01B61924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972050"/>
          </a:xfrm>
        </p:spPr>
        <p:txBody>
          <a:bodyPr>
            <a:normAutofit fontScale="92500" lnSpcReduction="10000"/>
          </a:bodyPr>
          <a:lstStyle/>
          <a:p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Piaci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erő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!!!!!!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Kellő piaci erővel rendelkező vállalkozás = Versenytársakkal való magatartás-egyeztetés nélkül képesek a piaci árak és egyéb körülmények közvetlen befolyásolására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Gazdasági erőfölényes vállalkozás (Tpvt. 22. §): gazdasági tevékenységét a piac többi résztvevőjétől nagymértékben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függetlenül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folytathatja, anélkül, hogy piaci magatartásának meghatározásakor érdemben tekintettel kellene lennie versenytársainak, szállítóinak és üzletfeleinek vele kapcsolatos piaci magatartására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Gazdasági erő, ami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képessé teszi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arra, hogy megakadályozza a hatékony piaci versenyt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meghatározása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értékelés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kerete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konkrétan azonosítható piac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viszonytalában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kell fennállnia</a:t>
            </a:r>
          </a:p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Különleges felelősség elve</a:t>
            </a:r>
          </a:p>
        </p:txBody>
      </p:sp>
    </p:spTree>
    <p:extLst>
      <p:ext uri="{BB962C8B-B14F-4D97-AF65-F5344CB8AC3E}">
        <p14:creationId xmlns:p14="http://schemas.microsoft.com/office/powerpoint/2010/main" val="15832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A0F21A-8E70-429E-BC79-B931DFA6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EUMSZ </a:t>
            </a:r>
            <a:r>
              <a:rPr dirty="0">
                <a:latin typeface="Arial Black" panose="020B0A04020102020204" pitchFamily="34" charset="0"/>
              </a:rPr>
              <a:t>102. </a:t>
            </a:r>
            <a:r>
              <a:rPr dirty="0" err="1">
                <a:latin typeface="Arial Black" panose="020B0A04020102020204" pitchFamily="34" charset="0"/>
              </a:rPr>
              <a:t>cikk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BE3424-C3C2-465B-9198-DF1B1404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5" y="2216483"/>
            <a:ext cx="11635530" cy="2952925"/>
          </a:xfrm>
        </p:spPr>
        <p:txBody>
          <a:bodyPr>
            <a:normAutofit/>
          </a:bodyPr>
          <a:lstStyle/>
          <a:p>
            <a:pPr marL="0" indent="0" algn="ctr">
              <a:buNone/>
              <a:defRPr b="1"/>
            </a:pPr>
            <a:r>
              <a:rPr lang="hu-HU" dirty="0"/>
              <a:t>„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belső piaccal összeegyeztethetetlen és tilos egy vagy több vállalkozásnak a belső piacon vagy annak jelentős részén meglévő erőfölényével való visszaélése, amennyiben ez hatással lehet a tagállamok közötti kereskedelemre.</a:t>
            </a:r>
          </a:p>
          <a:p>
            <a:pPr marL="0" indent="0">
              <a:buNone/>
              <a:defRPr b="1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Ilyen visszaélésnek minősül különösen:</a:t>
            </a:r>
          </a:p>
          <a:p>
            <a:pPr marL="0" indent="0">
              <a:buNone/>
              <a:defRPr b="1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(…)”</a:t>
            </a:r>
          </a:p>
        </p:txBody>
      </p:sp>
    </p:spTree>
    <p:extLst>
      <p:ext uri="{BB962C8B-B14F-4D97-AF65-F5344CB8AC3E}">
        <p14:creationId xmlns:p14="http://schemas.microsoft.com/office/powerpoint/2010/main" val="224242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1A8C73-54BD-40FF-BC45-80BA16F58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Digitális vagy online platformok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2DF1CFA-C853-4F25-AC3C-FE2A60C0C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9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EE8DFE-F728-490B-9BBC-C023F726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2E0507-DF51-4959-8DB0-BB0B35F8E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TIPS MEMANFAATKAN PLATFORM DIGITAL UNTUK MENGEMBANGKAN BISNIS – B-Preneur">
            <a:extLst>
              <a:ext uri="{FF2B5EF4-FFF2-40B4-BE49-F238E27FC236}">
                <a16:creationId xmlns:a16="http://schemas.microsoft.com/office/drawing/2014/main" id="{0B1913E4-48D9-4459-B9CC-621A23435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2742" r="2711" b="2575"/>
          <a:stretch/>
        </p:blipFill>
        <p:spPr bwMode="auto">
          <a:xfrm>
            <a:off x="2928395" y="365124"/>
            <a:ext cx="5949388" cy="5811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B84A0E-AA20-48D4-A584-221AA944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 Black" panose="020B0A04020102020204" pitchFamily="34" charset="0"/>
              </a:rPr>
              <a:t>Digitális gazdaság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78E8E8-7DF2-4E4D-84F9-745FE75B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Globalizáció és piacbővülés</a:t>
            </a:r>
          </a:p>
          <a:p>
            <a:r>
              <a:rPr lang="hu-HU" dirty="0"/>
              <a:t>Innovációs képesség</a:t>
            </a:r>
          </a:p>
          <a:p>
            <a:r>
              <a:rPr lang="hu-HU" dirty="0" err="1"/>
              <a:t>Dematerializáció</a:t>
            </a:r>
            <a:r>
              <a:rPr lang="hu-HU" dirty="0"/>
              <a:t> és </a:t>
            </a:r>
            <a:r>
              <a:rPr lang="hu-HU" dirty="0" err="1"/>
              <a:t>virtualizáció</a:t>
            </a:r>
            <a:endParaRPr lang="hu-HU" dirty="0"/>
          </a:p>
          <a:p>
            <a:r>
              <a:rPr lang="hu-HU" dirty="0"/>
              <a:t>Hatékonyság és termelékenység</a:t>
            </a:r>
          </a:p>
          <a:p>
            <a:r>
              <a:rPr lang="hu-HU" dirty="0" err="1"/>
              <a:t>Adatvezérelt</a:t>
            </a:r>
            <a:r>
              <a:rPr lang="hu-HU" dirty="0"/>
              <a:t>: Személyre szabott</a:t>
            </a:r>
          </a:p>
          <a:p>
            <a:r>
              <a:rPr lang="hu-HU" dirty="0" err="1"/>
              <a:t>Hiperkonnektivitás</a:t>
            </a:r>
            <a:endParaRPr lang="hu-HU" dirty="0"/>
          </a:p>
          <a:p>
            <a:r>
              <a:rPr lang="hu-HU" dirty="0"/>
              <a:t>Hálózatgazdaság: hálózati hatások, méretgazdaságosság, szolgáltatóváltási költségek</a:t>
            </a:r>
          </a:p>
          <a:p>
            <a:r>
              <a:rPr lang="hu-HU" dirty="0"/>
              <a:t>Ökoszisztémák kiépítése</a:t>
            </a:r>
          </a:p>
        </p:txBody>
      </p:sp>
      <p:pic>
        <p:nvPicPr>
          <p:cNvPr id="5122" name="Picture 2" descr="Digital economy - Free technology icons">
            <a:extLst>
              <a:ext uri="{FF2B5EF4-FFF2-40B4-BE49-F238E27FC236}">
                <a16:creationId xmlns:a16="http://schemas.microsoft.com/office/drawing/2014/main" id="{269E235B-5A61-4C8C-86D3-747D7B1C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29" y="1916575"/>
            <a:ext cx="2574403" cy="25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2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815F27-C78B-4AEE-9981-B0CF48DF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Online </a:t>
            </a:r>
            <a:r>
              <a:rPr dirty="0" err="1">
                <a:latin typeface="Arial Black" panose="020B0A04020102020204" pitchFamily="34" charset="0"/>
              </a:rPr>
              <a:t>platformok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9E05D-829C-476E-9A23-64F0E886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platte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forme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– „emelt felület, amelyen emberek, vagy dolgok állhatnak, meghatározott aktivitásra vagy tevékenységre szánt elkülönült építmény”</a:t>
            </a:r>
          </a:p>
          <a:p>
            <a:pPr marL="342900" indent="-34290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Több-, de legalább háromoldalú viszony, alá-fölé rendeltségi  elemmel</a:t>
            </a:r>
          </a:p>
          <a:p>
            <a:pPr marL="342900" indent="-342900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Adatosítás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- Adatgazdaság - Erőforrás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Felhasználók megszerzése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Mikrotargetálás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Algoritmusok és kódok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internet „behatárolása”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Fordított kiszervezés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3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815F27-C78B-4AEE-9981-B0CF48DF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Online </a:t>
            </a:r>
            <a:r>
              <a:rPr dirty="0" err="1">
                <a:latin typeface="Arial Black" panose="020B0A04020102020204" pitchFamily="34" charset="0"/>
              </a:rPr>
              <a:t>platformok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9E05D-829C-476E-9A23-64F0E886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03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résztvevőket </a:t>
            </a:r>
            <a:r>
              <a:rPr lang="hu-HU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toboroznak,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majd a résztvevők minden csoportjának </a:t>
            </a:r>
            <a:r>
              <a:rPr lang="hu-HU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hozzáférést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adnak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a résztvevők másik csoportjához ”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(Evans &amp;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Schmalensee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  <a:p>
            <a:pPr marL="0" indent="0" algn="ctr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jogi konszenzus a lehetséges jogi fogalommeghatározásról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Többoldalúság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b="1">
                <a:solidFill>
                  <a:srgbClr val="0070C0"/>
                </a:solidFill>
              </a:defRPr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Tranzakciós probléma megoldását végző közvetítők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5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1163</Words>
  <Application>Microsoft Office PowerPoint</Application>
  <PresentationFormat>Szélesvásznú</PresentationFormat>
  <Paragraphs>164</Paragraphs>
  <Slides>24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Wingdings</vt:lpstr>
      <vt:lpstr>Office-téma</vt:lpstr>
      <vt:lpstr>Gazdasági erőfölénnyel való visszaélés: digitális piacok szabályozása (DMA, DSA) a piaci erő vonatkozásában, ökoszisztémák és platformszabályozás. Az adatgazdaság versenyjogi kérdései</vt:lpstr>
      <vt:lpstr>Gazdasági erőfölény (teaser)</vt:lpstr>
      <vt:lpstr>Kiinduló pontunk</vt:lpstr>
      <vt:lpstr>EUMSZ 102. cikk</vt:lpstr>
      <vt:lpstr>Digitális vagy online platformok</vt:lpstr>
      <vt:lpstr>PowerPoint-bemutató</vt:lpstr>
      <vt:lpstr>Digitális gazdaság</vt:lpstr>
      <vt:lpstr>Online platformok</vt:lpstr>
      <vt:lpstr>Online platformok</vt:lpstr>
      <vt:lpstr>PowerPoint-bemutató</vt:lpstr>
      <vt:lpstr>PowerPoint-bemutató</vt:lpstr>
      <vt:lpstr>PowerPoint-bemutató</vt:lpstr>
      <vt:lpstr>Google Search (Shopping)</vt:lpstr>
      <vt:lpstr>PowerPoint-bemutató</vt:lpstr>
      <vt:lpstr>PowerPoint-bemutató</vt:lpstr>
      <vt:lpstr>DMA</vt:lpstr>
      <vt:lpstr>PowerPoint-bemutató</vt:lpstr>
      <vt:lpstr>PowerPoint-bemutató</vt:lpstr>
      <vt:lpstr>PowerPoint-bemutató</vt:lpstr>
      <vt:lpstr>PowerPoint-bemutató</vt:lpstr>
      <vt:lpstr>DSA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Stock-Kondrát Flóra</dc:creator>
  <cp:lastModifiedBy>Stock-Kondrát Flóra</cp:lastModifiedBy>
  <cp:revision>32</cp:revision>
  <dcterms:created xsi:type="dcterms:W3CDTF">2025-10-02T12:32:46Z</dcterms:created>
  <dcterms:modified xsi:type="dcterms:W3CDTF">2025-10-26T18:15:02Z</dcterms:modified>
</cp:coreProperties>
</file>